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59" r:id="rId3"/>
    <p:sldId id="260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63FA-0C25-4AEE-9DCA-E8ADF6DE6C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86F13-22A9-44EE-A7E7-CC50D5E6B33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39813" y="2311400"/>
            <a:ext cx="7148512" cy="3754438"/>
            <a:chOff x="655" y="1456"/>
            <a:chExt cx="4503" cy="2365"/>
          </a:xfrm>
        </p:grpSpPr>
        <p:sp>
          <p:nvSpPr>
            <p:cNvPr id="128038" name="Rectangle 3"/>
            <p:cNvSpPr>
              <a:spLocks noChangeArrowheads="1"/>
            </p:cNvSpPr>
            <p:nvPr/>
          </p:nvSpPr>
          <p:spPr bwMode="auto">
            <a:xfrm>
              <a:off x="989" y="1456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 b="1">
                  <a:solidFill>
                    <a:schemeClr val="hlink"/>
                  </a:solidFill>
                  <a:latin typeface="Times New Roman" pitchFamily="18" charset="0"/>
                </a:rPr>
                <a:t>1</a:t>
              </a:r>
              <a:endParaRPr lang="en-US" altLang="zh-TW" sz="24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128039" name="Rectangle 4"/>
            <p:cNvSpPr>
              <a:spLocks noChangeArrowheads="1"/>
            </p:cNvSpPr>
            <p:nvPr/>
          </p:nvSpPr>
          <p:spPr bwMode="auto">
            <a:xfrm>
              <a:off x="1417" y="1456"/>
              <a:ext cx="1625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 b="1" i="1">
                  <a:solidFill>
                    <a:schemeClr val="hlink"/>
                  </a:solidFill>
                  <a:latin typeface="Times New Roman" pitchFamily="18" charset="0"/>
                </a:rPr>
                <a:t>Strategic IS planning</a:t>
              </a:r>
              <a:endParaRPr lang="en-US" altLang="zh-TW" sz="2400" i="1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128040" name="Rectangle 5"/>
            <p:cNvSpPr>
              <a:spLocks noChangeArrowheads="1"/>
            </p:cNvSpPr>
            <p:nvPr/>
          </p:nvSpPr>
          <p:spPr bwMode="auto">
            <a:xfrm>
              <a:off x="989" y="1672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2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1" name="Rectangle 6"/>
            <p:cNvSpPr>
              <a:spLocks noChangeArrowheads="1"/>
            </p:cNvSpPr>
            <p:nvPr/>
          </p:nvSpPr>
          <p:spPr bwMode="auto">
            <a:xfrm>
              <a:off x="1417" y="1672"/>
              <a:ext cx="204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IS organizational alignment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2" name="Rectangle 7"/>
            <p:cNvSpPr>
              <a:spLocks noChangeArrowheads="1"/>
            </p:cNvSpPr>
            <p:nvPr/>
          </p:nvSpPr>
          <p:spPr bwMode="auto">
            <a:xfrm>
              <a:off x="989" y="1885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3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3" name="Rectangle 8"/>
            <p:cNvSpPr>
              <a:spLocks noChangeArrowheads="1"/>
            </p:cNvSpPr>
            <p:nvPr/>
          </p:nvSpPr>
          <p:spPr bwMode="auto">
            <a:xfrm>
              <a:off x="1417" y="1885"/>
              <a:ext cx="179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Information architecture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4" name="Rectangle 9"/>
            <p:cNvSpPr>
              <a:spLocks noChangeArrowheads="1"/>
            </p:cNvSpPr>
            <p:nvPr/>
          </p:nvSpPr>
          <p:spPr bwMode="auto">
            <a:xfrm>
              <a:off x="989" y="2098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4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5" name="Rectangle 10"/>
            <p:cNvSpPr>
              <a:spLocks noChangeArrowheads="1"/>
            </p:cNvSpPr>
            <p:nvPr/>
          </p:nvSpPr>
          <p:spPr bwMode="auto">
            <a:xfrm>
              <a:off x="1417" y="2098"/>
              <a:ext cx="170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Competitive advantage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6" name="Rectangle 11"/>
            <p:cNvSpPr>
              <a:spLocks noChangeArrowheads="1"/>
            </p:cNvSpPr>
            <p:nvPr/>
          </p:nvSpPr>
          <p:spPr bwMode="auto">
            <a:xfrm>
              <a:off x="989" y="2311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5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7" name="Rectangle 12"/>
            <p:cNvSpPr>
              <a:spLocks noChangeArrowheads="1"/>
            </p:cNvSpPr>
            <p:nvPr/>
          </p:nvSpPr>
          <p:spPr bwMode="auto">
            <a:xfrm>
              <a:off x="1417" y="2311"/>
              <a:ext cx="134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Data as a resource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8" name="Rectangle 13"/>
            <p:cNvSpPr>
              <a:spLocks noChangeArrowheads="1"/>
            </p:cNvSpPr>
            <p:nvPr/>
          </p:nvSpPr>
          <p:spPr bwMode="auto">
            <a:xfrm>
              <a:off x="989" y="2524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6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49" name="Rectangle 14"/>
            <p:cNvSpPr>
              <a:spLocks noChangeArrowheads="1"/>
            </p:cNvSpPr>
            <p:nvPr/>
          </p:nvSpPr>
          <p:spPr bwMode="auto">
            <a:xfrm>
              <a:off x="1417" y="2524"/>
              <a:ext cx="128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Human resources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0" name="Rectangle 15"/>
            <p:cNvSpPr>
              <a:spLocks noChangeArrowheads="1"/>
            </p:cNvSpPr>
            <p:nvPr/>
          </p:nvSpPr>
          <p:spPr bwMode="auto">
            <a:xfrm>
              <a:off x="989" y="2737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7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1" name="Rectangle 16"/>
            <p:cNvSpPr>
              <a:spLocks noChangeArrowheads="1"/>
            </p:cNvSpPr>
            <p:nvPr/>
          </p:nvSpPr>
          <p:spPr bwMode="auto">
            <a:xfrm>
              <a:off x="1417" y="2737"/>
              <a:ext cx="14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Security and control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2" name="Rectangle 17"/>
            <p:cNvSpPr>
              <a:spLocks noChangeArrowheads="1"/>
            </p:cNvSpPr>
            <p:nvPr/>
          </p:nvSpPr>
          <p:spPr bwMode="auto">
            <a:xfrm>
              <a:off x="989" y="2950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8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3" name="Rectangle 18"/>
            <p:cNvSpPr>
              <a:spLocks noChangeArrowheads="1"/>
            </p:cNvSpPr>
            <p:nvPr/>
          </p:nvSpPr>
          <p:spPr bwMode="auto">
            <a:xfrm>
              <a:off x="1417" y="2950"/>
              <a:ext cx="16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Integrating technology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4" name="Rectangle 19"/>
            <p:cNvSpPr>
              <a:spLocks noChangeArrowheads="1"/>
            </p:cNvSpPr>
            <p:nvPr/>
          </p:nvSpPr>
          <p:spPr bwMode="auto">
            <a:xfrm>
              <a:off x="989" y="3163"/>
              <a:ext cx="9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9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5" name="Rectangle 20"/>
            <p:cNvSpPr>
              <a:spLocks noChangeArrowheads="1"/>
            </p:cNvSpPr>
            <p:nvPr/>
          </p:nvSpPr>
          <p:spPr bwMode="auto">
            <a:xfrm>
              <a:off x="1417" y="3163"/>
              <a:ext cx="166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Software development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6" name="Rectangle 21"/>
            <p:cNvSpPr>
              <a:spLocks noChangeArrowheads="1"/>
            </p:cNvSpPr>
            <p:nvPr/>
          </p:nvSpPr>
          <p:spPr bwMode="auto">
            <a:xfrm>
              <a:off x="947" y="3376"/>
              <a:ext cx="18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10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7" name="Rectangle 22"/>
            <p:cNvSpPr>
              <a:spLocks noChangeArrowheads="1"/>
            </p:cNvSpPr>
            <p:nvPr/>
          </p:nvSpPr>
          <p:spPr bwMode="auto">
            <a:xfrm>
              <a:off x="1417" y="3376"/>
              <a:ext cx="1885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IS’s role and contribution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58" name="Rectangle 23"/>
            <p:cNvSpPr>
              <a:spLocks noChangeArrowheads="1"/>
            </p:cNvSpPr>
            <p:nvPr/>
          </p:nvSpPr>
          <p:spPr bwMode="auto">
            <a:xfrm>
              <a:off x="655" y="3589"/>
              <a:ext cx="748" cy="19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59" name="Line 24"/>
            <p:cNvSpPr>
              <a:spLocks noChangeShapeType="1"/>
            </p:cNvSpPr>
            <p:nvPr/>
          </p:nvSpPr>
          <p:spPr bwMode="auto">
            <a:xfrm>
              <a:off x="655" y="3589"/>
              <a:ext cx="748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0" name="Rectangle 25"/>
            <p:cNvSpPr>
              <a:spLocks noChangeArrowheads="1"/>
            </p:cNvSpPr>
            <p:nvPr/>
          </p:nvSpPr>
          <p:spPr bwMode="auto">
            <a:xfrm>
              <a:off x="1403" y="3589"/>
              <a:ext cx="17" cy="19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1" name="Line 26"/>
            <p:cNvSpPr>
              <a:spLocks noChangeShapeType="1"/>
            </p:cNvSpPr>
            <p:nvPr/>
          </p:nvSpPr>
          <p:spPr bwMode="auto">
            <a:xfrm>
              <a:off x="1403" y="3589"/>
              <a:ext cx="1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2" name="Line 27"/>
            <p:cNvSpPr>
              <a:spLocks noChangeShapeType="1"/>
            </p:cNvSpPr>
            <p:nvPr/>
          </p:nvSpPr>
          <p:spPr bwMode="auto">
            <a:xfrm>
              <a:off x="1403" y="3589"/>
              <a:ext cx="1" cy="19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3" name="Rectangle 28"/>
            <p:cNvSpPr>
              <a:spLocks noChangeArrowheads="1"/>
            </p:cNvSpPr>
            <p:nvPr/>
          </p:nvSpPr>
          <p:spPr bwMode="auto">
            <a:xfrm>
              <a:off x="1420" y="3589"/>
              <a:ext cx="2381" cy="19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4" name="Line 29"/>
            <p:cNvSpPr>
              <a:spLocks noChangeShapeType="1"/>
            </p:cNvSpPr>
            <p:nvPr/>
          </p:nvSpPr>
          <p:spPr bwMode="auto">
            <a:xfrm>
              <a:off x="1420" y="3589"/>
              <a:ext cx="2381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5" name="Rectangle 30"/>
            <p:cNvSpPr>
              <a:spLocks noChangeArrowheads="1"/>
            </p:cNvSpPr>
            <p:nvPr/>
          </p:nvSpPr>
          <p:spPr bwMode="auto">
            <a:xfrm>
              <a:off x="3588" y="3553"/>
              <a:ext cx="17" cy="19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6" name="Line 31"/>
            <p:cNvSpPr>
              <a:spLocks noChangeShapeType="1"/>
            </p:cNvSpPr>
            <p:nvPr/>
          </p:nvSpPr>
          <p:spPr bwMode="auto">
            <a:xfrm>
              <a:off x="3588" y="3553"/>
              <a:ext cx="1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7" name="Line 32"/>
            <p:cNvSpPr>
              <a:spLocks noChangeShapeType="1"/>
            </p:cNvSpPr>
            <p:nvPr/>
          </p:nvSpPr>
          <p:spPr bwMode="auto">
            <a:xfrm>
              <a:off x="3588" y="3553"/>
              <a:ext cx="1" cy="19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8" name="Rectangle 33"/>
            <p:cNvSpPr>
              <a:spLocks noChangeArrowheads="1"/>
            </p:cNvSpPr>
            <p:nvPr/>
          </p:nvSpPr>
          <p:spPr bwMode="auto">
            <a:xfrm>
              <a:off x="3818" y="3589"/>
              <a:ext cx="1340" cy="19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69" name="Line 34"/>
            <p:cNvSpPr>
              <a:spLocks noChangeShapeType="1"/>
            </p:cNvSpPr>
            <p:nvPr/>
          </p:nvSpPr>
          <p:spPr bwMode="auto">
            <a:xfrm>
              <a:off x="3818" y="3589"/>
              <a:ext cx="1340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70" name="Rectangle 35"/>
            <p:cNvSpPr>
              <a:spLocks noChangeArrowheads="1"/>
            </p:cNvSpPr>
            <p:nvPr/>
          </p:nvSpPr>
          <p:spPr bwMode="auto">
            <a:xfrm>
              <a:off x="1952" y="3578"/>
              <a:ext cx="6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(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71" name="Rectangle 36"/>
            <p:cNvSpPr>
              <a:spLocks noChangeArrowheads="1"/>
            </p:cNvSpPr>
            <p:nvPr/>
          </p:nvSpPr>
          <p:spPr bwMode="auto">
            <a:xfrm>
              <a:off x="2016" y="3600"/>
              <a:ext cx="73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zh-TW" altLang="en-US" sz="2300">
                  <a:latin typeface="標楷體" pitchFamily="65" charset="-120"/>
                  <a:ea typeface="標楷體" pitchFamily="65" charset="-120"/>
                </a:rPr>
                <a:t>資料來源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28072" name="Rectangle 37"/>
            <p:cNvSpPr>
              <a:spLocks noChangeArrowheads="1"/>
            </p:cNvSpPr>
            <p:nvPr/>
          </p:nvSpPr>
          <p:spPr bwMode="auto">
            <a:xfrm>
              <a:off x="2739" y="3578"/>
              <a:ext cx="66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:Watson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73" name="Rectangle 38"/>
            <p:cNvSpPr>
              <a:spLocks noChangeArrowheads="1"/>
            </p:cNvSpPr>
            <p:nvPr/>
          </p:nvSpPr>
          <p:spPr bwMode="auto">
            <a:xfrm>
              <a:off x="3379" y="3581"/>
              <a:ext cx="36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 i="1">
                  <a:latin typeface="Times New Roman" pitchFamily="18" charset="0"/>
                </a:rPr>
                <a:t>et al.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74" name="Rectangle 39"/>
            <p:cNvSpPr>
              <a:spLocks noChangeArrowheads="1"/>
            </p:cNvSpPr>
            <p:nvPr/>
          </p:nvSpPr>
          <p:spPr bwMode="auto">
            <a:xfrm>
              <a:off x="3757" y="3578"/>
              <a:ext cx="52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latin typeface="Times New Roman" pitchFamily="18" charset="0"/>
                </a:rPr>
                <a:t>, 1997)</a:t>
              </a:r>
              <a:endParaRPr lang="en-US" altLang="zh-TW" sz="2400">
                <a:latin typeface="Times New Roman" pitchFamily="18" charset="0"/>
              </a:endParaRP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57200" y="838200"/>
            <a:ext cx="7731125" cy="1473200"/>
            <a:chOff x="288" y="528"/>
            <a:chExt cx="4870" cy="928"/>
          </a:xfrm>
        </p:grpSpPr>
        <p:sp>
          <p:nvSpPr>
            <p:cNvPr id="128007" name="Rectangle 41"/>
            <p:cNvSpPr>
              <a:spLocks noChangeArrowheads="1"/>
            </p:cNvSpPr>
            <p:nvPr/>
          </p:nvSpPr>
          <p:spPr bwMode="auto">
            <a:xfrm>
              <a:off x="672" y="912"/>
              <a:ext cx="4045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/>
                <a:t>Table: </a:t>
              </a:r>
              <a:r>
                <a:rPr lang="en-US" altLang="zh-TW" sz="2000"/>
                <a:t>International Issues in </a:t>
              </a:r>
              <a:r>
                <a:rPr lang="en-US" altLang="zh-TW" sz="2000" b="1"/>
                <a:t>IS Management</a:t>
              </a:r>
              <a:r>
                <a:rPr lang="en-US" altLang="zh-TW" sz="2000"/>
                <a:t> Rankings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28008" name="Rectangle 42"/>
            <p:cNvSpPr>
              <a:spLocks noChangeArrowheads="1"/>
            </p:cNvSpPr>
            <p:nvPr/>
          </p:nvSpPr>
          <p:spPr bwMode="auto">
            <a:xfrm>
              <a:off x="655" y="1233"/>
              <a:ext cx="74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09" name="Rectangle 43"/>
            <p:cNvSpPr>
              <a:spLocks noChangeArrowheads="1"/>
            </p:cNvSpPr>
            <p:nvPr/>
          </p:nvSpPr>
          <p:spPr bwMode="auto">
            <a:xfrm>
              <a:off x="858" y="1233"/>
              <a:ext cx="38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solidFill>
                    <a:srgbClr val="FFFF00"/>
                  </a:solidFill>
                  <a:latin typeface="Times New Roman" pitchFamily="18" charset="0"/>
                </a:rPr>
                <a:t>Rank</a:t>
              </a:r>
              <a:endParaRPr lang="en-US" altLang="zh-TW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8010" name="Rectangle 44"/>
            <p:cNvSpPr>
              <a:spLocks noChangeArrowheads="1"/>
            </p:cNvSpPr>
            <p:nvPr/>
          </p:nvSpPr>
          <p:spPr bwMode="auto">
            <a:xfrm>
              <a:off x="1403" y="1233"/>
              <a:ext cx="23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11" name="Rectangle 45"/>
            <p:cNvSpPr>
              <a:spLocks noChangeArrowheads="1"/>
            </p:cNvSpPr>
            <p:nvPr/>
          </p:nvSpPr>
          <p:spPr bwMode="auto">
            <a:xfrm>
              <a:off x="1417" y="1233"/>
              <a:ext cx="1355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zh-TW" sz="2300">
                  <a:solidFill>
                    <a:srgbClr val="FFFF00"/>
                  </a:solidFill>
                  <a:latin typeface="Times New Roman" pitchFamily="18" charset="0"/>
                </a:rPr>
                <a:t>International issue</a:t>
              </a:r>
              <a:endParaRPr lang="en-US" altLang="zh-TW" sz="24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8012" name="Rectangle 46"/>
            <p:cNvSpPr>
              <a:spLocks noChangeArrowheads="1"/>
            </p:cNvSpPr>
            <p:nvPr/>
          </p:nvSpPr>
          <p:spPr bwMode="auto">
            <a:xfrm>
              <a:off x="3801" y="1233"/>
              <a:ext cx="13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13" name="Rectangle 47"/>
            <p:cNvSpPr>
              <a:spLocks noChangeArrowheads="1"/>
            </p:cNvSpPr>
            <p:nvPr/>
          </p:nvSpPr>
          <p:spPr bwMode="auto">
            <a:xfrm>
              <a:off x="655" y="1214"/>
              <a:ext cx="748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14" name="Line 48"/>
            <p:cNvSpPr>
              <a:spLocks noChangeShapeType="1"/>
            </p:cNvSpPr>
            <p:nvPr/>
          </p:nvSpPr>
          <p:spPr bwMode="auto">
            <a:xfrm>
              <a:off x="655" y="1214"/>
              <a:ext cx="748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15" name="Rectangle 49"/>
            <p:cNvSpPr>
              <a:spLocks noChangeArrowheads="1"/>
            </p:cNvSpPr>
            <p:nvPr/>
          </p:nvSpPr>
          <p:spPr bwMode="auto">
            <a:xfrm>
              <a:off x="1403" y="1214"/>
              <a:ext cx="17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16" name="Line 50"/>
            <p:cNvSpPr>
              <a:spLocks noChangeShapeType="1"/>
            </p:cNvSpPr>
            <p:nvPr/>
          </p:nvSpPr>
          <p:spPr bwMode="auto">
            <a:xfrm>
              <a:off x="1403" y="1214"/>
              <a:ext cx="1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17" name="Line 51"/>
            <p:cNvSpPr>
              <a:spLocks noChangeShapeType="1"/>
            </p:cNvSpPr>
            <p:nvPr/>
          </p:nvSpPr>
          <p:spPr bwMode="auto">
            <a:xfrm>
              <a:off x="1403" y="1214"/>
              <a:ext cx="1" cy="19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18" name="Rectangle 52"/>
            <p:cNvSpPr>
              <a:spLocks noChangeArrowheads="1"/>
            </p:cNvSpPr>
            <p:nvPr/>
          </p:nvSpPr>
          <p:spPr bwMode="auto">
            <a:xfrm>
              <a:off x="1420" y="1214"/>
              <a:ext cx="2381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19" name="Line 53"/>
            <p:cNvSpPr>
              <a:spLocks noChangeShapeType="1"/>
            </p:cNvSpPr>
            <p:nvPr/>
          </p:nvSpPr>
          <p:spPr bwMode="auto">
            <a:xfrm>
              <a:off x="1420" y="1214"/>
              <a:ext cx="2381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0" name="Rectangle 54"/>
            <p:cNvSpPr>
              <a:spLocks noChangeArrowheads="1"/>
            </p:cNvSpPr>
            <p:nvPr/>
          </p:nvSpPr>
          <p:spPr bwMode="auto">
            <a:xfrm>
              <a:off x="3801" y="1214"/>
              <a:ext cx="17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1" name="Line 55"/>
            <p:cNvSpPr>
              <a:spLocks noChangeShapeType="1"/>
            </p:cNvSpPr>
            <p:nvPr/>
          </p:nvSpPr>
          <p:spPr bwMode="auto">
            <a:xfrm>
              <a:off x="3801" y="1214"/>
              <a:ext cx="17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2" name="Line 56"/>
            <p:cNvSpPr>
              <a:spLocks noChangeShapeType="1"/>
            </p:cNvSpPr>
            <p:nvPr/>
          </p:nvSpPr>
          <p:spPr bwMode="auto">
            <a:xfrm>
              <a:off x="3801" y="1214"/>
              <a:ext cx="1" cy="19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3" name="Rectangle 57"/>
            <p:cNvSpPr>
              <a:spLocks noChangeArrowheads="1"/>
            </p:cNvSpPr>
            <p:nvPr/>
          </p:nvSpPr>
          <p:spPr bwMode="auto">
            <a:xfrm>
              <a:off x="3818" y="1214"/>
              <a:ext cx="1340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4" name="Line 58"/>
            <p:cNvSpPr>
              <a:spLocks noChangeShapeType="1"/>
            </p:cNvSpPr>
            <p:nvPr/>
          </p:nvSpPr>
          <p:spPr bwMode="auto">
            <a:xfrm>
              <a:off x="3818" y="1214"/>
              <a:ext cx="1340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5" name="Rectangle 59"/>
            <p:cNvSpPr>
              <a:spLocks noChangeArrowheads="1"/>
            </p:cNvSpPr>
            <p:nvPr/>
          </p:nvSpPr>
          <p:spPr bwMode="auto">
            <a:xfrm>
              <a:off x="655" y="1446"/>
              <a:ext cx="748" cy="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6" name="Line 60"/>
            <p:cNvSpPr>
              <a:spLocks noChangeShapeType="1"/>
            </p:cNvSpPr>
            <p:nvPr/>
          </p:nvSpPr>
          <p:spPr bwMode="auto">
            <a:xfrm>
              <a:off x="655" y="1446"/>
              <a:ext cx="748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7" name="Rectangle 61"/>
            <p:cNvSpPr>
              <a:spLocks noChangeArrowheads="1"/>
            </p:cNvSpPr>
            <p:nvPr/>
          </p:nvSpPr>
          <p:spPr bwMode="auto">
            <a:xfrm>
              <a:off x="1403" y="1446"/>
              <a:ext cx="9" cy="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8" name="Line 62"/>
            <p:cNvSpPr>
              <a:spLocks noChangeShapeType="1"/>
            </p:cNvSpPr>
            <p:nvPr/>
          </p:nvSpPr>
          <p:spPr bwMode="auto">
            <a:xfrm>
              <a:off x="1403" y="1446"/>
              <a:ext cx="9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29" name="Line 63"/>
            <p:cNvSpPr>
              <a:spLocks noChangeShapeType="1"/>
            </p:cNvSpPr>
            <p:nvPr/>
          </p:nvSpPr>
          <p:spPr bwMode="auto">
            <a:xfrm>
              <a:off x="1403" y="1446"/>
              <a:ext cx="1" cy="1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30" name="Rectangle 64"/>
            <p:cNvSpPr>
              <a:spLocks noChangeArrowheads="1"/>
            </p:cNvSpPr>
            <p:nvPr/>
          </p:nvSpPr>
          <p:spPr bwMode="auto">
            <a:xfrm>
              <a:off x="1412" y="1446"/>
              <a:ext cx="2389" cy="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31" name="Line 65"/>
            <p:cNvSpPr>
              <a:spLocks noChangeShapeType="1"/>
            </p:cNvSpPr>
            <p:nvPr/>
          </p:nvSpPr>
          <p:spPr bwMode="auto">
            <a:xfrm>
              <a:off x="1412" y="1446"/>
              <a:ext cx="2389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32" name="Rectangle 66"/>
            <p:cNvSpPr>
              <a:spLocks noChangeArrowheads="1"/>
            </p:cNvSpPr>
            <p:nvPr/>
          </p:nvSpPr>
          <p:spPr bwMode="auto">
            <a:xfrm>
              <a:off x="3801" y="1062"/>
              <a:ext cx="8" cy="1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33" name="Line 67"/>
            <p:cNvSpPr>
              <a:spLocks noChangeShapeType="1"/>
            </p:cNvSpPr>
            <p:nvPr/>
          </p:nvSpPr>
          <p:spPr bwMode="auto">
            <a:xfrm>
              <a:off x="3801" y="1446"/>
              <a:ext cx="8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34" name="Line 68"/>
            <p:cNvSpPr>
              <a:spLocks noChangeShapeType="1"/>
            </p:cNvSpPr>
            <p:nvPr/>
          </p:nvSpPr>
          <p:spPr bwMode="auto">
            <a:xfrm>
              <a:off x="3801" y="1446"/>
              <a:ext cx="1" cy="1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35" name="Rectangle 69"/>
            <p:cNvSpPr>
              <a:spLocks noChangeArrowheads="1"/>
            </p:cNvSpPr>
            <p:nvPr/>
          </p:nvSpPr>
          <p:spPr bwMode="auto">
            <a:xfrm>
              <a:off x="3809" y="1446"/>
              <a:ext cx="1349" cy="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36" name="Line 70"/>
            <p:cNvSpPr>
              <a:spLocks noChangeShapeType="1"/>
            </p:cNvSpPr>
            <p:nvPr/>
          </p:nvSpPr>
          <p:spPr bwMode="auto">
            <a:xfrm>
              <a:off x="3809" y="1446"/>
              <a:ext cx="1349" cy="1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037" name="Text Box 71"/>
            <p:cNvSpPr txBox="1">
              <a:spLocks noChangeArrowheads="1"/>
            </p:cNvSpPr>
            <p:nvPr/>
          </p:nvSpPr>
          <p:spPr bwMode="auto">
            <a:xfrm>
              <a:off x="288" y="528"/>
              <a:ext cx="395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>
                  <a:latin typeface="Times New Roman" pitchFamily="18" charset="0"/>
                  <a:ea typeface="標楷體" pitchFamily="65" charset="-120"/>
                  <a:sym typeface="Monotype Sorts" pitchFamily="2" charset="2"/>
                </a:rPr>
                <a:t> </a:t>
              </a:r>
              <a:r>
                <a:rPr lang="en-US" altLang="zh-TW" sz="2800">
                  <a:latin typeface="Times New Roman" pitchFamily="18" charset="0"/>
                  <a:ea typeface="標楷體" pitchFamily="65" charset="-120"/>
                </a:rPr>
                <a:t>SISP</a:t>
              </a:r>
              <a:r>
                <a:rPr lang="zh-TW" altLang="zh-TW" sz="2800">
                  <a:latin typeface="Times New Roman" pitchFamily="18" charset="0"/>
                  <a:ea typeface="標楷體" pitchFamily="65" charset="-120"/>
                </a:rPr>
                <a:t>是資訊管理研究的重要課題之一</a:t>
              </a:r>
              <a:endParaRPr lang="zh-TW" altLang="en-US" sz="2800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28005" name="Text Box 72"/>
          <p:cNvSpPr txBox="1">
            <a:spLocks noChangeArrowheads="1"/>
          </p:cNvSpPr>
          <p:nvPr/>
        </p:nvSpPr>
        <p:spPr bwMode="auto">
          <a:xfrm>
            <a:off x="1143000" y="228600"/>
            <a:ext cx="662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策略資訊系統規劃重要性</a:t>
            </a:r>
            <a:endParaRPr lang="zh-TW" altLang="en-US" sz="4000" b="1">
              <a:latin typeface="Times New Roman" pitchFamily="18" charset="0"/>
            </a:endParaRPr>
          </a:p>
        </p:txBody>
      </p:sp>
      <p:pic>
        <p:nvPicPr>
          <p:cNvPr id="128006" name="Picture 73" descr="j028321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3911600"/>
            <a:ext cx="17272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D09CA-22B9-43F2-ABF9-A0404F15FF7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23907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662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策略資訊系統規劃的用語</a:t>
            </a:r>
            <a:endParaRPr lang="zh-TW" altLang="en-US" sz="4000" b="1">
              <a:latin typeface="Times New Roman" pitchFamily="18" charset="0"/>
            </a:endParaRPr>
          </a:p>
        </p:txBody>
      </p:sp>
      <p:sp>
        <p:nvSpPr>
          <p:cNvPr id="1751043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40105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Monotype Sorts" pitchFamily="2" charset="2"/>
              <a:buNone/>
            </a:pPr>
            <a:endParaRPr lang="en-US" altLang="zh-TW" sz="2800"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algn="l">
              <a:buFont typeface="Monotype Sorts" pitchFamily="2" charset="2"/>
              <a:buNone/>
            </a:pPr>
            <a:endParaRPr lang="en-US" altLang="zh-TW" sz="2800"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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資訊系統規劃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(King, 1988;Galliers, 1987)</a:t>
            </a:r>
            <a:endParaRPr lang="en-US" altLang="zh-TW" sz="2800">
              <a:latin typeface="Times New Roman" pitchFamily="18" charset="0"/>
              <a:ea typeface="標楷體" pitchFamily="65" charset="-120"/>
              <a:sym typeface="Wingdings" pitchFamily="2" charset="2"/>
            </a:endParaRPr>
          </a:p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(Information Systems Planning, ISP)</a:t>
            </a:r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</a:t>
            </a:r>
          </a:p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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資訊系統策略規劃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(Fitzgerald, 1993)</a:t>
            </a: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   (Information Systems Strategic Planning, ISSP)</a:t>
            </a:r>
          </a:p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</a:t>
            </a:r>
            <a:r>
              <a:rPr lang="zh-TW" altLang="en-US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資訊系統策略形成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(Reponen, 1993)</a:t>
            </a: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   (Information Systems Strategy Formulation, ISSF)</a:t>
            </a:r>
            <a:endParaRPr lang="en-US" altLang="zh-TW" sz="2400"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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策略資訊系統規劃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(Lederer, 1996;Segars &amp; Grover, 1998)</a:t>
            </a:r>
            <a:endParaRPr lang="en-US" altLang="zh-TW" sz="2800">
              <a:latin typeface="Times New Roman" pitchFamily="18" charset="0"/>
              <a:ea typeface="標楷體" pitchFamily="65" charset="-120"/>
              <a:sym typeface="Wingdings" pitchFamily="2" charset="2"/>
            </a:endParaRPr>
          </a:p>
          <a:p>
            <a:pPr algn="l"/>
            <a:r>
              <a:rPr lang="en-US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  </a:t>
            </a:r>
            <a:r>
              <a:rPr lang="en-US" altLang="zh-TW" sz="24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(</a:t>
            </a:r>
            <a:r>
              <a:rPr lang="en-US" altLang="en-US" sz="24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Strategic </a:t>
            </a:r>
            <a:r>
              <a:rPr lang="en-US" altLang="zh-TW" sz="24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Information Systems Planning, SISP) </a:t>
            </a:r>
          </a:p>
          <a:p>
            <a:pPr algn="l"/>
            <a:endParaRPr lang="en-US" altLang="zh-TW" sz="2400" b="1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23909" name="Picture 4" descr="j032376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430838"/>
            <a:ext cx="12255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D99A6-F7CD-4C58-BD18-D686EC0887C7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755138" name="Rectangle 2"/>
          <p:cNvSpPr>
            <a:spLocks noChangeArrowheads="1"/>
          </p:cNvSpPr>
          <p:nvPr/>
        </p:nvSpPr>
        <p:spPr bwMode="auto">
          <a:xfrm>
            <a:off x="609600" y="685800"/>
            <a:ext cx="8274050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 </a:t>
            </a:r>
            <a:r>
              <a:rPr lang="zh-TW" altLang="zh-TW" sz="28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Lee </a:t>
            </a:r>
            <a:r>
              <a:rPr lang="zh-TW" altLang="zh-TW" sz="2800" b="1">
                <a:latin typeface="Times New Roman" pitchFamily="18" charset="0"/>
                <a:ea typeface="標楷體" pitchFamily="65" charset="-120"/>
              </a:rPr>
              <a:t>和 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Gough(1993)</a:t>
            </a:r>
            <a:r>
              <a:rPr lang="zh-TW" altLang="zh-TW" sz="2800" b="1">
                <a:latin typeface="Times New Roman" pitchFamily="18" charset="0"/>
                <a:ea typeface="標楷體" pitchFamily="65" charset="-120"/>
              </a:rPr>
              <a:t>的觀點</a:t>
            </a:r>
            <a:endParaRPr lang="zh-TW" altLang="zh-TW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zh-TW" altLang="zh-TW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包含於企業策略規劃中</a:t>
            </a:r>
            <a:r>
              <a:rPr kumimoji="0"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並經由一個調適及持續</a:t>
            </a:r>
          </a:p>
          <a:p>
            <a:pPr algn="l"/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進行的程序</a:t>
            </a:r>
            <a:r>
              <a:rPr kumimoji="0"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有效整合組織管理與資訊系統</a:t>
            </a:r>
            <a:r>
              <a:rPr kumimoji="0"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以</a:t>
            </a:r>
          </a:p>
          <a:p>
            <a:pPr algn="l"/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達成企業經營目標</a:t>
            </a:r>
            <a:r>
              <a:rPr kumimoji="0"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algn="l">
              <a:buFont typeface="Wingdings" pitchFamily="2" charset="2"/>
              <a:buNone/>
            </a:pPr>
            <a:r>
              <a:rPr lang="zh-TW" altLang="en-US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 </a:t>
            </a:r>
            <a:r>
              <a:rPr lang="zh-TW" altLang="zh-TW" sz="28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en-US" sz="2800" b="1">
                <a:latin typeface="Times New Roman" pitchFamily="18" charset="0"/>
                <a:ea typeface="標楷體" pitchFamily="65" charset="-120"/>
              </a:rPr>
              <a:t>Reponen(1993)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的觀點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一種互動的學習程序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主要目的在於建立一個涵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蓋資訊系統設計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實施與運作之計畫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此計畫內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容必須有效整合企業流程改造與資訊科技發展策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略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 eaLnBrk="0" hangingPunct="0">
              <a:lnSpc>
                <a:spcPct val="96000"/>
              </a:lnSpc>
            </a:pPr>
            <a:r>
              <a:rPr lang="zh-TW" altLang="en-US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</a:t>
            </a:r>
            <a:r>
              <a:rPr kumimoji="0" lang="zh-TW" altLang="zh-TW" sz="2400">
                <a:latin typeface="Times New Roman" pitchFamily="18" charset="0"/>
              </a:rPr>
              <a:t>  </a:t>
            </a:r>
            <a:r>
              <a:rPr kumimoji="0" lang="en-US" altLang="zh-TW" sz="2800" b="1">
                <a:latin typeface="Times New Roman" pitchFamily="18" charset="0"/>
                <a:ea typeface="標楷體" pitchFamily="65" charset="-120"/>
              </a:rPr>
              <a:t>Baker(1995)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的觀點</a:t>
            </a:r>
          </a:p>
          <a:p>
            <a:pPr algn="l" eaLnBrk="0" hangingPunct="0">
              <a:lnSpc>
                <a:spcPct val="96000"/>
              </a:lnSpc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包含列出具效率、效能和策略性資訊系統之開發</a:t>
            </a:r>
          </a:p>
          <a:p>
            <a:pPr algn="l" eaLnBrk="0" hangingPunct="0">
              <a:lnSpc>
                <a:spcPct val="96000"/>
              </a:lnSpc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優先順序且必須包括實施這些資訊系統之變革管</a:t>
            </a:r>
          </a:p>
          <a:p>
            <a:pPr algn="l" eaLnBrk="0" hangingPunct="0">
              <a:lnSpc>
                <a:spcPct val="96000"/>
              </a:lnSpc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       理考量、控制程序與組織結構。</a:t>
            </a:r>
          </a:p>
          <a:p>
            <a:pPr algn="l"/>
            <a:endParaRPr kumimoji="0" lang="en-US" altLang="zh-TW" sz="2800" baseline="300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4932" name="Text Box 3"/>
          <p:cNvSpPr txBox="1">
            <a:spLocks noChangeArrowheads="1"/>
          </p:cNvSpPr>
          <p:nvPr/>
        </p:nvSpPr>
        <p:spPr bwMode="auto">
          <a:xfrm>
            <a:off x="304800" y="0"/>
            <a:ext cx="6594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策略資訊系統規劃的意義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與內涵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124933" name="Line 4"/>
          <p:cNvSpPr>
            <a:spLocks noChangeShapeType="1"/>
          </p:cNvSpPr>
          <p:nvPr/>
        </p:nvSpPr>
        <p:spPr bwMode="auto">
          <a:xfrm>
            <a:off x="457200" y="735013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1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1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0501B-E03F-43BC-BBE9-9F6CE4E57F43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754114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62965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</a:t>
            </a:r>
            <a:r>
              <a:rPr lang="zh-TW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King(1988)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的觀點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       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SISP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是一種輸入-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-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處理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--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輸出之架構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包含現有企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業計畫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資訊科技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組織結構及科技趨勢等輸入項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目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經由策略性資訊系統規劃程序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產生合適企業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組織 之資訊系統計畫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/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>
              <a:buFont typeface="Wingdings" pitchFamily="2" charset="2"/>
              <a:buNone/>
            </a:pPr>
            <a:r>
              <a:rPr lang="zh-TW" altLang="en-US" sz="28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 </a:t>
            </a:r>
            <a:r>
              <a:rPr lang="zh-TW" altLang="zh-TW" sz="28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Lederer 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和 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Sethi(1988)</a:t>
            </a:r>
            <a:r>
              <a:rPr lang="zh-TW" altLang="zh-TW" sz="2800" b="1">
                <a:latin typeface="Times New Roman" pitchFamily="18" charset="0"/>
                <a:ea typeface="標楷體" pitchFamily="65" charset="-120"/>
              </a:rPr>
              <a:t>的觀點</a:t>
            </a:r>
            <a:endParaRPr lang="zh-TW" altLang="zh-TW" sz="28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尋找電腦為基礎之應用系統組合程序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這些應用系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統組合將有助於組織執行企業計畫及瞭解其企業目</a:t>
            </a:r>
          </a:p>
          <a:p>
            <a:pPr algn="l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標</a:t>
            </a: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 algn="l"/>
            <a:endParaRPr lang="en-US" altLang="zh-TW" sz="28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5956" name="Text Box 3"/>
          <p:cNvSpPr txBox="1">
            <a:spLocks noChangeArrowheads="1"/>
          </p:cNvSpPr>
          <p:nvPr/>
        </p:nvSpPr>
        <p:spPr bwMode="auto">
          <a:xfrm>
            <a:off x="304800" y="0"/>
            <a:ext cx="659447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策略資訊系統規劃的意義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與內涵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  <a:p>
            <a:pPr algn="l"/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125957" name="Line 4"/>
          <p:cNvSpPr>
            <a:spLocks noChangeShapeType="1"/>
          </p:cNvSpPr>
          <p:nvPr/>
        </p:nvSpPr>
        <p:spPr bwMode="auto">
          <a:xfrm>
            <a:off x="457200" y="735013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4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411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1FC53-5A2B-4837-8914-4E0ADD5B775C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753090" name="Text Box 2"/>
          <p:cNvSpPr txBox="1">
            <a:spLocks noChangeArrowheads="1"/>
          </p:cNvSpPr>
          <p:nvPr/>
        </p:nvSpPr>
        <p:spPr bwMode="auto">
          <a:xfrm>
            <a:off x="0" y="919163"/>
            <a:ext cx="91440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  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資訊科技的急劇發展</a:t>
            </a:r>
          </a:p>
          <a:p>
            <a:pPr algn="l"/>
            <a:r>
              <a:rPr lang="zh-TW" altLang="zh-TW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lang="zh-TW" altLang="zh-TW" sz="24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Internet, Extranet, Intranet, GroupWare,</a:t>
            </a: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物件導向資料庫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(OODB)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高速網路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(Gigabit  Networking)</a:t>
            </a: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zh-TW" sz="2400">
                <a:latin typeface="Times New Roman" pitchFamily="18" charset="0"/>
                <a:ea typeface="標楷體" pitchFamily="65" charset="-120"/>
              </a:rPr>
              <a:t>主從架構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(Client-Server Architecture)</a:t>
            </a: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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資訊系統之策略性角色</a:t>
            </a:r>
          </a:p>
          <a:p>
            <a:pPr algn="l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企業流程改造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(Business Process Re-engineering)</a:t>
            </a: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虛擬企業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(Virtual Corporation) </a:t>
            </a: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電子商務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(Electronic Commerce)</a:t>
            </a:r>
          </a:p>
          <a:p>
            <a:pPr algn="l"/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zh-TW" sz="2400">
                <a:latin typeface="Times New Roman" pitchFamily="18" charset="0"/>
                <a:ea typeface="標楷體" pitchFamily="65" charset="-120"/>
              </a:rPr>
              <a:t>國際資訊系統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(International Information Systems)</a:t>
            </a:r>
            <a:endParaRPr lang="en-US" altLang="zh-TW" sz="2400"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en-US" altLang="zh-TW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 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資源的限制</a:t>
            </a:r>
          </a:p>
          <a:p>
            <a:pPr algn="l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軟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硬體資源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人力資源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成本</a:t>
            </a:r>
          </a:p>
          <a:p>
            <a:pPr algn="l"/>
            <a:r>
              <a:rPr lang="zh-TW" altLang="en-US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    </a:t>
            </a:r>
            <a:r>
              <a:rPr lang="zh-TW" altLang="en-US" sz="28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系統整合的必要性</a:t>
            </a:r>
            <a:endParaRPr lang="zh-TW" altLang="en-US" sz="2400" b="1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  <a:p>
            <a:pPr algn="l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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新系統發展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陳舊系統的考量</a:t>
            </a:r>
          </a:p>
          <a:p>
            <a:pPr algn="l"/>
            <a:endParaRPr lang="en-US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6980" name="Text Box 3"/>
          <p:cNvSpPr txBox="1">
            <a:spLocks noChangeArrowheads="1"/>
          </p:cNvSpPr>
          <p:nvPr/>
        </p:nvSpPr>
        <p:spPr bwMode="auto">
          <a:xfrm>
            <a:off x="1143000" y="304800"/>
            <a:ext cx="662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zh-TW" sz="40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企業必須實施</a:t>
            </a:r>
            <a:r>
              <a:rPr lang="en-US" altLang="zh-TW" sz="40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SISP</a:t>
            </a:r>
            <a:r>
              <a:rPr lang="zh-TW" altLang="zh-TW" sz="40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因素</a:t>
            </a:r>
            <a:endParaRPr lang="zh-TW" altLang="en-US" sz="4000" b="1"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</p:txBody>
      </p:sp>
      <p:pic>
        <p:nvPicPr>
          <p:cNvPr id="126981" name="Picture 4" descr="j023623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797425"/>
            <a:ext cx="13446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30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309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09643-B262-4AE7-BB01-EB10ED890D92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29027" name="Text Box 2"/>
          <p:cNvSpPr txBox="1">
            <a:spLocks noChangeArrowheads="1"/>
          </p:cNvSpPr>
          <p:nvPr/>
        </p:nvSpPr>
        <p:spPr bwMode="auto">
          <a:xfrm>
            <a:off x="304800" y="0"/>
            <a:ext cx="5370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策略資訊系統規劃的範疇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129028" name="Line 3"/>
          <p:cNvSpPr>
            <a:spLocks noChangeShapeType="1"/>
          </p:cNvSpPr>
          <p:nvPr/>
        </p:nvSpPr>
        <p:spPr bwMode="auto">
          <a:xfrm>
            <a:off x="457200" y="735013"/>
            <a:ext cx="84582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9029" name="Oval 4"/>
          <p:cNvSpPr>
            <a:spLocks noChangeArrowheads="1"/>
          </p:cNvSpPr>
          <p:nvPr/>
        </p:nvSpPr>
        <p:spPr bwMode="auto">
          <a:xfrm>
            <a:off x="2590800" y="3352800"/>
            <a:ext cx="2057400" cy="11430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altLang="zh-TW" b="1">
                <a:solidFill>
                  <a:srgbClr val="FF99FF"/>
                </a:solidFill>
                <a:ea typeface="標楷體" pitchFamily="65" charset="-120"/>
              </a:rPr>
              <a:t>Strategic</a:t>
            </a:r>
          </a:p>
          <a:p>
            <a:pPr>
              <a:lnSpc>
                <a:spcPct val="80000"/>
              </a:lnSpc>
            </a:pPr>
            <a:r>
              <a:rPr lang="en-US" altLang="zh-TW" b="1">
                <a:solidFill>
                  <a:srgbClr val="FF99FF"/>
                </a:solidFill>
                <a:ea typeface="標楷體" pitchFamily="65" charset="-120"/>
              </a:rPr>
              <a:t>IS/IT</a:t>
            </a:r>
          </a:p>
          <a:p>
            <a:pPr>
              <a:lnSpc>
                <a:spcPct val="80000"/>
              </a:lnSpc>
            </a:pPr>
            <a:r>
              <a:rPr lang="en-US" altLang="zh-TW" b="1">
                <a:solidFill>
                  <a:srgbClr val="FF99FF"/>
                </a:solidFill>
                <a:ea typeface="標楷體" pitchFamily="65" charset="-120"/>
              </a:rPr>
              <a:t>Planning</a:t>
            </a:r>
          </a:p>
          <a:p>
            <a:pPr>
              <a:lnSpc>
                <a:spcPct val="80000"/>
              </a:lnSpc>
            </a:pPr>
            <a:r>
              <a:rPr lang="en-US" altLang="zh-TW" b="1">
                <a:solidFill>
                  <a:srgbClr val="FF99FF"/>
                </a:solidFill>
                <a:ea typeface="標楷體" pitchFamily="65" charset="-120"/>
              </a:rPr>
              <a:t>Process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0" y="3886200"/>
            <a:ext cx="3124200" cy="533400"/>
            <a:chOff x="2880" y="2448"/>
            <a:chExt cx="1968" cy="336"/>
          </a:xfrm>
        </p:grpSpPr>
        <p:sp>
          <p:nvSpPr>
            <p:cNvPr id="129062" name="Rectangle 6"/>
            <p:cNvSpPr>
              <a:spLocks noChangeArrowheads="1"/>
            </p:cNvSpPr>
            <p:nvPr/>
          </p:nvSpPr>
          <p:spPr bwMode="auto">
            <a:xfrm>
              <a:off x="3888" y="2448"/>
              <a:ext cx="960" cy="336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bg2"/>
                  </a:solidFill>
                  <a:ea typeface="標楷體" pitchFamily="65" charset="-120"/>
                </a:rPr>
                <a:t>Planning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bg2"/>
                  </a:solidFill>
                  <a:ea typeface="標楷體" pitchFamily="65" charset="-120"/>
                </a:rPr>
                <a:t>Approaches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bg2"/>
                  </a:solidFill>
                  <a:ea typeface="標楷體" pitchFamily="65" charset="-120"/>
                </a:rPr>
                <a:t>Tools &amp; Techniques</a:t>
              </a:r>
            </a:p>
          </p:txBody>
        </p:sp>
        <p:sp>
          <p:nvSpPr>
            <p:cNvPr id="129063" name="Line 7"/>
            <p:cNvSpPr>
              <a:spLocks noChangeShapeType="1"/>
            </p:cNvSpPr>
            <p:nvPr/>
          </p:nvSpPr>
          <p:spPr bwMode="auto">
            <a:xfrm flipH="1">
              <a:off x="2880" y="2640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76400" y="4343400"/>
            <a:ext cx="6019800" cy="1828800"/>
            <a:chOff x="1056" y="2736"/>
            <a:chExt cx="3792" cy="1152"/>
          </a:xfrm>
        </p:grpSpPr>
        <p:sp>
          <p:nvSpPr>
            <p:cNvPr id="129049" name="Rectangle 9"/>
            <p:cNvSpPr>
              <a:spLocks noChangeArrowheads="1"/>
            </p:cNvSpPr>
            <p:nvPr/>
          </p:nvSpPr>
          <p:spPr bwMode="auto">
            <a:xfrm>
              <a:off x="1056" y="3168"/>
              <a:ext cx="672" cy="336"/>
            </a:xfrm>
            <a:prstGeom prst="rect">
              <a:avLst/>
            </a:prstGeom>
            <a:solidFill>
              <a:srgbClr val="66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ea typeface="標楷體" pitchFamily="65" charset="-120"/>
                </a:rPr>
                <a:t>IS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ea typeface="標楷體" pitchFamily="65" charset="-120"/>
                </a:rPr>
                <a:t>Management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ea typeface="標楷體" pitchFamily="65" charset="-120"/>
                </a:rPr>
                <a:t>Strategy</a:t>
              </a:r>
            </a:p>
          </p:txBody>
        </p:sp>
        <p:sp>
          <p:nvSpPr>
            <p:cNvPr id="129050" name="Rectangle 10"/>
            <p:cNvSpPr>
              <a:spLocks noChangeArrowheads="1"/>
            </p:cNvSpPr>
            <p:nvPr/>
          </p:nvSpPr>
          <p:spPr bwMode="auto">
            <a:xfrm>
              <a:off x="2160" y="3600"/>
              <a:ext cx="624" cy="240"/>
            </a:xfrm>
            <a:prstGeom prst="rect">
              <a:avLst/>
            </a:prstGeom>
            <a:solidFill>
              <a:srgbClr val="66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80000"/>
                </a:lnSpc>
              </a:pPr>
              <a:r>
                <a:rPr lang="en-US" altLang="zh-TW" sz="1200">
                  <a:ea typeface="標楷體" pitchFamily="65" charset="-120"/>
                </a:rPr>
                <a:t>Applications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>
                  <a:ea typeface="標楷體" pitchFamily="65" charset="-120"/>
                </a:rPr>
                <a:t>Portfolio</a:t>
              </a:r>
            </a:p>
          </p:txBody>
        </p:sp>
        <p:sp>
          <p:nvSpPr>
            <p:cNvPr id="129051" name="Rectangle 11"/>
            <p:cNvSpPr>
              <a:spLocks noChangeArrowheads="1"/>
            </p:cNvSpPr>
            <p:nvPr/>
          </p:nvSpPr>
          <p:spPr bwMode="auto">
            <a:xfrm>
              <a:off x="2976" y="3120"/>
              <a:ext cx="720" cy="336"/>
            </a:xfrm>
            <a:prstGeom prst="rect">
              <a:avLst/>
            </a:prstGeom>
            <a:solidFill>
              <a:srgbClr val="66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ea typeface="標楷體" pitchFamily="65" charset="-120"/>
                </a:rPr>
                <a:t>Business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ea typeface="標楷體" pitchFamily="65" charset="-120"/>
                </a:rPr>
                <a:t>IS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ea typeface="標楷體" pitchFamily="65" charset="-120"/>
                </a:rPr>
                <a:t>Strategies</a:t>
              </a:r>
            </a:p>
          </p:txBody>
        </p:sp>
        <p:sp>
          <p:nvSpPr>
            <p:cNvPr id="129052" name="Rectangle 12"/>
            <p:cNvSpPr>
              <a:spLocks noChangeArrowheads="1"/>
            </p:cNvSpPr>
            <p:nvPr/>
          </p:nvSpPr>
          <p:spPr bwMode="auto">
            <a:xfrm>
              <a:off x="4080" y="3600"/>
              <a:ext cx="528" cy="288"/>
            </a:xfrm>
            <a:prstGeom prst="rect">
              <a:avLst/>
            </a:prstGeom>
            <a:solidFill>
              <a:srgbClr val="66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80000"/>
                </a:lnSpc>
              </a:pPr>
              <a:r>
                <a:rPr lang="en-US" altLang="zh-TW" sz="1200">
                  <a:ea typeface="標楷體" pitchFamily="65" charset="-120"/>
                </a:rPr>
                <a:t>Models &amp;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>
                  <a:ea typeface="標楷體" pitchFamily="65" charset="-120"/>
                </a:rPr>
                <a:t>Matrices</a:t>
              </a:r>
            </a:p>
          </p:txBody>
        </p:sp>
        <p:sp>
          <p:nvSpPr>
            <p:cNvPr id="129053" name="Rectangle 13"/>
            <p:cNvSpPr>
              <a:spLocks noChangeArrowheads="1"/>
            </p:cNvSpPr>
            <p:nvPr/>
          </p:nvSpPr>
          <p:spPr bwMode="auto">
            <a:xfrm>
              <a:off x="4368" y="3120"/>
              <a:ext cx="480" cy="288"/>
            </a:xfrm>
            <a:prstGeom prst="rect">
              <a:avLst/>
            </a:prstGeom>
            <a:solidFill>
              <a:srgbClr val="66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ea typeface="標楷體" pitchFamily="65" charset="-120"/>
                </a:rPr>
                <a:t>IT</a:t>
              </a:r>
            </a:p>
            <a:p>
              <a:pPr algn="l">
                <a:lnSpc>
                  <a:spcPct val="8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ea typeface="標楷體" pitchFamily="65" charset="-120"/>
                </a:rPr>
                <a:t>Strategy</a:t>
              </a:r>
            </a:p>
          </p:txBody>
        </p:sp>
        <p:sp>
          <p:nvSpPr>
            <p:cNvPr id="129054" name="Line 14"/>
            <p:cNvSpPr>
              <a:spLocks noChangeShapeType="1"/>
            </p:cNvSpPr>
            <p:nvPr/>
          </p:nvSpPr>
          <p:spPr bwMode="auto">
            <a:xfrm>
              <a:off x="2736" y="2736"/>
              <a:ext cx="177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055" name="Line 15"/>
            <p:cNvSpPr>
              <a:spLocks noChangeShapeType="1"/>
            </p:cNvSpPr>
            <p:nvPr/>
          </p:nvSpPr>
          <p:spPr bwMode="auto">
            <a:xfrm>
              <a:off x="2544" y="2784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056" name="Line 16"/>
            <p:cNvSpPr>
              <a:spLocks noChangeShapeType="1"/>
            </p:cNvSpPr>
            <p:nvPr/>
          </p:nvSpPr>
          <p:spPr bwMode="auto">
            <a:xfrm>
              <a:off x="3408" y="3456"/>
              <a:ext cx="67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057" name="Line 17"/>
            <p:cNvSpPr>
              <a:spLocks noChangeShapeType="1"/>
            </p:cNvSpPr>
            <p:nvPr/>
          </p:nvSpPr>
          <p:spPr bwMode="auto">
            <a:xfrm flipH="1">
              <a:off x="2784" y="3456"/>
              <a:ext cx="43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058" name="Line 18"/>
            <p:cNvSpPr>
              <a:spLocks noChangeShapeType="1"/>
            </p:cNvSpPr>
            <p:nvPr/>
          </p:nvSpPr>
          <p:spPr bwMode="auto">
            <a:xfrm flipH="1">
              <a:off x="1440" y="2784"/>
              <a:ext cx="52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059" name="Line 19"/>
            <p:cNvSpPr>
              <a:spLocks noChangeShapeType="1"/>
            </p:cNvSpPr>
            <p:nvPr/>
          </p:nvSpPr>
          <p:spPr bwMode="auto">
            <a:xfrm>
              <a:off x="1728" y="3264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060" name="Line 20"/>
            <p:cNvSpPr>
              <a:spLocks noChangeShapeType="1"/>
            </p:cNvSpPr>
            <p:nvPr/>
          </p:nvSpPr>
          <p:spPr bwMode="auto">
            <a:xfrm>
              <a:off x="3696" y="326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061" name="Line 21"/>
            <p:cNvSpPr>
              <a:spLocks noChangeShapeType="1"/>
            </p:cNvSpPr>
            <p:nvPr/>
          </p:nvSpPr>
          <p:spPr bwMode="auto">
            <a:xfrm>
              <a:off x="2784" y="3792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838200" y="1066800"/>
            <a:ext cx="7620000" cy="2819400"/>
            <a:chOff x="528" y="672"/>
            <a:chExt cx="4800" cy="1776"/>
          </a:xfrm>
        </p:grpSpPr>
        <p:sp>
          <p:nvSpPr>
            <p:cNvPr id="129034" name="Line 23"/>
            <p:cNvSpPr>
              <a:spLocks noChangeShapeType="1"/>
            </p:cNvSpPr>
            <p:nvPr/>
          </p:nvSpPr>
          <p:spPr bwMode="auto">
            <a:xfrm flipH="1">
              <a:off x="2640" y="1728"/>
              <a:ext cx="72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528" y="672"/>
              <a:ext cx="4800" cy="1776"/>
              <a:chOff x="528" y="672"/>
              <a:chExt cx="4800" cy="1776"/>
            </a:xfrm>
          </p:grpSpPr>
          <p:sp>
            <p:nvSpPr>
              <p:cNvPr id="129037" name="Rectangle 25" descr="Internat&#10;Business&#10;Environment"/>
              <p:cNvSpPr>
                <a:spLocks noChangeArrowheads="1"/>
              </p:cNvSpPr>
              <p:nvPr/>
            </p:nvSpPr>
            <p:spPr bwMode="auto">
              <a:xfrm>
                <a:off x="528" y="1008"/>
                <a:ext cx="816" cy="336"/>
              </a:xfrm>
              <a:prstGeom prst="rect">
                <a:avLst/>
              </a:prstGeom>
              <a:solidFill>
                <a:srgbClr val="9900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Internal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Business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Environment</a:t>
                </a:r>
              </a:p>
            </p:txBody>
          </p:sp>
          <p:sp>
            <p:nvSpPr>
              <p:cNvPr id="129038" name="Line 26"/>
              <p:cNvSpPr>
                <a:spLocks noChangeShapeType="1"/>
              </p:cNvSpPr>
              <p:nvPr/>
            </p:nvSpPr>
            <p:spPr bwMode="auto">
              <a:xfrm>
                <a:off x="864" y="1344"/>
                <a:ext cx="912" cy="9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9039" name="Rectangle 27"/>
              <p:cNvSpPr>
                <a:spLocks noChangeArrowheads="1"/>
              </p:cNvSpPr>
              <p:nvPr/>
            </p:nvSpPr>
            <p:spPr bwMode="auto">
              <a:xfrm>
                <a:off x="2112" y="672"/>
                <a:ext cx="720" cy="336"/>
              </a:xfrm>
              <a:prstGeom prst="rect">
                <a:avLst/>
              </a:prstGeom>
              <a:solidFill>
                <a:srgbClr val="9900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External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Business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Environment</a:t>
                </a:r>
              </a:p>
            </p:txBody>
          </p:sp>
          <p:sp>
            <p:nvSpPr>
              <p:cNvPr id="129040" name="Line 28"/>
              <p:cNvSpPr>
                <a:spLocks noChangeShapeType="1"/>
              </p:cNvSpPr>
              <p:nvPr/>
            </p:nvSpPr>
            <p:spPr bwMode="auto">
              <a:xfrm flipH="1">
                <a:off x="2112" y="1008"/>
                <a:ext cx="288" cy="11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9041" name="Rectangle 29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768" cy="336"/>
              </a:xfrm>
              <a:prstGeom prst="rect">
                <a:avLst/>
              </a:prstGeom>
              <a:solidFill>
                <a:srgbClr val="9900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80000"/>
                  </a:lnSpc>
                </a:pPr>
                <a:r>
                  <a:rPr lang="en-US" altLang="zh-TW" sz="1200">
                    <a:solidFill>
                      <a:srgbClr val="FFFFFF"/>
                    </a:solidFill>
                    <a:ea typeface="標楷體" pitchFamily="65" charset="-120"/>
                  </a:rPr>
                  <a:t>Current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altLang="zh-TW" sz="1200">
                    <a:solidFill>
                      <a:srgbClr val="FFFFFF"/>
                    </a:solidFill>
                    <a:ea typeface="標楷體" pitchFamily="65" charset="-120"/>
                  </a:rPr>
                  <a:t>Applications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altLang="zh-TW" sz="1200">
                    <a:solidFill>
                      <a:srgbClr val="FFFFFF"/>
                    </a:solidFill>
                    <a:ea typeface="標楷體" pitchFamily="65" charset="-120"/>
                  </a:rPr>
                  <a:t>Portfolio</a:t>
                </a:r>
              </a:p>
            </p:txBody>
          </p:sp>
          <p:sp>
            <p:nvSpPr>
              <p:cNvPr id="129042" name="Rectangle 30"/>
              <p:cNvSpPr>
                <a:spLocks noChangeArrowheads="1"/>
              </p:cNvSpPr>
              <p:nvPr/>
            </p:nvSpPr>
            <p:spPr bwMode="auto">
              <a:xfrm>
                <a:off x="4560" y="720"/>
                <a:ext cx="768" cy="480"/>
              </a:xfrm>
              <a:prstGeom prst="rect">
                <a:avLst/>
              </a:prstGeom>
              <a:solidFill>
                <a:srgbClr val="9900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fontAlgn="t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Internal</a:t>
                </a:r>
              </a:p>
              <a:p>
                <a:pPr algn="l" fontAlgn="t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IS/IT</a:t>
                </a:r>
              </a:p>
              <a:p>
                <a:pPr algn="l" fontAlgn="t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Environment</a:t>
                </a:r>
              </a:p>
            </p:txBody>
          </p:sp>
          <p:sp>
            <p:nvSpPr>
              <p:cNvPr id="129043" name="Rectangle 31"/>
              <p:cNvSpPr>
                <a:spLocks noChangeArrowheads="1"/>
              </p:cNvSpPr>
              <p:nvPr/>
            </p:nvSpPr>
            <p:spPr bwMode="auto">
              <a:xfrm>
                <a:off x="4560" y="1824"/>
                <a:ext cx="720" cy="336"/>
              </a:xfrm>
              <a:prstGeom prst="rect">
                <a:avLst/>
              </a:prstGeom>
              <a:solidFill>
                <a:srgbClr val="9900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External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IS/IT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rgbClr val="FFFFFF"/>
                    </a:solidFill>
                    <a:ea typeface="標楷體" pitchFamily="65" charset="-120"/>
                  </a:rPr>
                  <a:t>Environment</a:t>
                </a:r>
              </a:p>
            </p:txBody>
          </p:sp>
          <p:sp>
            <p:nvSpPr>
              <p:cNvPr id="129044" name="Line 32"/>
              <p:cNvSpPr>
                <a:spLocks noChangeShapeType="1"/>
              </p:cNvSpPr>
              <p:nvPr/>
            </p:nvSpPr>
            <p:spPr bwMode="auto">
              <a:xfrm flipV="1">
                <a:off x="2976" y="1056"/>
                <a:ext cx="15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9045" name="Line 33"/>
              <p:cNvSpPr>
                <a:spLocks noChangeShapeType="1"/>
              </p:cNvSpPr>
              <p:nvPr/>
            </p:nvSpPr>
            <p:spPr bwMode="auto">
              <a:xfrm flipV="1">
                <a:off x="3744" y="1056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9046" name="Line 34"/>
              <p:cNvSpPr>
                <a:spLocks noChangeShapeType="1"/>
              </p:cNvSpPr>
              <p:nvPr/>
            </p:nvSpPr>
            <p:spPr bwMode="auto">
              <a:xfrm flipV="1">
                <a:off x="3744" y="1200"/>
                <a:ext cx="1104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9047" name="Line 35"/>
              <p:cNvSpPr>
                <a:spLocks noChangeShapeType="1"/>
              </p:cNvSpPr>
              <p:nvPr/>
            </p:nvSpPr>
            <p:spPr bwMode="auto">
              <a:xfrm flipH="1">
                <a:off x="2832" y="1200"/>
                <a:ext cx="2160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9048" name="Line 36"/>
              <p:cNvSpPr>
                <a:spLocks noChangeShapeType="1"/>
              </p:cNvSpPr>
              <p:nvPr/>
            </p:nvSpPr>
            <p:spPr bwMode="auto">
              <a:xfrm flipH="1">
                <a:off x="2928" y="2016"/>
                <a:ext cx="1632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29036" name="Rectangle 37"/>
            <p:cNvSpPr>
              <a:spLocks noChangeArrowheads="1"/>
            </p:cNvSpPr>
            <p:nvPr/>
          </p:nvSpPr>
          <p:spPr bwMode="auto">
            <a:xfrm>
              <a:off x="4560" y="1056"/>
              <a:ext cx="288" cy="144"/>
            </a:xfrm>
            <a:prstGeom prst="rect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29033" name="Picture 38" descr="j0336339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0"/>
            <a:ext cx="838200" cy="781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</TotalTime>
  <Words>574</Words>
  <Application>Microsoft Office PowerPoint</Application>
  <PresentationFormat>如螢幕大小 (4:3)</PresentationFormat>
  <Paragraphs>121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Monotype Sorts</vt:lpstr>
      <vt:lpstr>標楷體</vt:lpstr>
      <vt:lpstr>Arial</vt:lpstr>
      <vt:lpstr>Symbol</vt:lpstr>
      <vt:lpstr>Times New Roman</vt:lpstr>
      <vt:lpstr>Wingdings</vt:lpstr>
      <vt:lpstr>教學目標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3</cp:revision>
  <dcterms:created xsi:type="dcterms:W3CDTF">2010-07-17T03:14:40Z</dcterms:created>
  <dcterms:modified xsi:type="dcterms:W3CDTF">2017-09-12T07:35:09Z</dcterms:modified>
</cp:coreProperties>
</file>